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15"/>
  </p:notesMasterIdLst>
  <p:sldIdLst>
    <p:sldId id="259" r:id="rId2"/>
    <p:sldId id="263" r:id="rId3"/>
    <p:sldId id="256" r:id="rId4"/>
    <p:sldId id="266" r:id="rId5"/>
    <p:sldId id="267" r:id="rId6"/>
    <p:sldId id="268" r:id="rId7"/>
    <p:sldId id="269" r:id="rId8"/>
    <p:sldId id="270" r:id="rId9"/>
    <p:sldId id="258" r:id="rId10"/>
    <p:sldId id="260" r:id="rId11"/>
    <p:sldId id="26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7A2"/>
    <a:srgbClr val="EF562D"/>
    <a:srgbClr val="F6D258"/>
    <a:srgbClr val="88B14B"/>
    <a:srgbClr val="5B7248"/>
    <a:srgbClr val="0B4B89"/>
    <a:srgbClr val="3366FF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36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F4E0-1D03-46D4-A785-C252D32A6CEF}" type="datetimeFigureOut">
              <a:rPr lang="ro-RO" smtClean="0"/>
              <a:t>19.11.2023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D955-7247-4855-ADDC-5D6C698E43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99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Vă rog să vă așezați trei cercuri. Vă veți alege câte un cuvânt (o emoție/ ceva care vă place), pe care le veți rosti cu voce tare într-o ordine (neconsecutiv).</a:t>
            </a:r>
          </a:p>
          <a:p>
            <a:r>
              <a:rPr lang="ro-RO" dirty="0"/>
              <a:t>Când lucrurile sunt clare, se introduce prima minge.</a:t>
            </a:r>
          </a:p>
          <a:p>
            <a:r>
              <a:rPr lang="ro-RO" dirty="0"/>
              <a:t>Când lucrurile sunt clare, se introduce a doua minge.</a:t>
            </a:r>
          </a:p>
          <a:p>
            <a:r>
              <a:rPr lang="ro-RO" dirty="0"/>
              <a:t>Când lucrurile sunt clare, se introduce a treia minge.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353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Caracteristicile unui grup (independență, obiective comune, fără sarcini stabilite/ asumate, activități)</a:t>
            </a:r>
          </a:p>
          <a:p>
            <a:r>
              <a:rPr lang="ro-RO" dirty="0"/>
              <a:t>Caracteristicile unei echipe (interdependență, obiective comune, sarcini stabilite/ asumate, lucru/ muncă)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303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Modul de atribuire a sarcinilor</a:t>
            </a:r>
          </a:p>
          <a:p>
            <a:r>
              <a:rPr lang="ro-RO" dirty="0"/>
              <a:t>Faptele</a:t>
            </a:r>
          </a:p>
          <a:p>
            <a:r>
              <a:rPr lang="ro-RO" dirty="0"/>
              <a:t>Atitudinea</a:t>
            </a:r>
          </a:p>
          <a:p>
            <a:r>
              <a:rPr lang="ro-RO" dirty="0"/>
              <a:t>Limitele (modul de stabilire a lor)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Individualismul </a:t>
            </a:r>
            <a:r>
              <a:rPr lang="ro-RO" dirty="0" err="1"/>
              <a:t>vs</a:t>
            </a:r>
            <a:r>
              <a:rPr lang="ro-RO" dirty="0"/>
              <a:t> Asumarea obiectivelor</a:t>
            </a:r>
          </a:p>
          <a:p>
            <a:r>
              <a:rPr lang="ro-RO" dirty="0"/>
              <a:t>Timpul (urgența sarcinii/ sarcinilor)</a:t>
            </a:r>
          </a:p>
          <a:p>
            <a:r>
              <a:rPr lang="ro-RO" dirty="0"/>
              <a:t>Competențele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008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Comunicăm și problemele, dar și progresele =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facem ca procesul să devină intuitiv,  iar obiectivele mai ușor de atins</a:t>
            </a:r>
            <a:endParaRPr lang="ro-RO" dirty="0"/>
          </a:p>
          <a:p>
            <a:r>
              <a:rPr lang="ro-RO" dirty="0"/>
              <a:t>Înțelegem că suntem într-o relație de interdependență =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asta nu ne oprește să stimulăm inițiativa</a:t>
            </a:r>
            <a:endParaRPr lang="ro-RO" dirty="0"/>
          </a:p>
          <a:p>
            <a:r>
              <a:rPr lang="ro-RO" dirty="0"/>
              <a:t>Sarcinile se pot suprapune</a:t>
            </a:r>
          </a:p>
          <a:p>
            <a:r>
              <a:rPr lang="ro-RO" dirty="0"/>
              <a:t>Trebuie să respectăm regulile/ ierarhia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153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i="0" dirty="0"/>
              <a:t>Asumarea a altceva poate însemna și </a:t>
            </a:r>
            <a:r>
              <a:rPr lang="ro-RO" i="1" dirty="0"/>
              <a:t>altă echipă</a:t>
            </a:r>
          </a:p>
          <a:p>
            <a:r>
              <a:rPr lang="ro-RO" i="0" dirty="0"/>
              <a:t>Constatăm că, în general, avem în vedere </a:t>
            </a:r>
            <a:r>
              <a:rPr lang="ro-RO" b="1" i="1" dirty="0"/>
              <a:t>aspecte pozitive</a:t>
            </a:r>
            <a:endParaRPr lang="ro-RO" i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27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738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Uitarea este un proces natural, dar ținerea de minte este necesară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676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O echipă este unită atunci când știm: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De asemenea, o echipă este unită și atunci când avem </a:t>
            </a:r>
            <a:r>
              <a:rPr lang="ro-RO" dirty="0">
                <a:solidFill>
                  <a:schemeClr val="tx1"/>
                </a:solidFill>
              </a:rPr>
              <a:t>un acord general.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871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Feed-back de tip </a:t>
            </a:r>
            <a:r>
              <a:rPr lang="ro-RO" dirty="0" err="1"/>
              <a:t>sandwich</a:t>
            </a:r>
            <a:endParaRPr lang="ro-RO" dirty="0"/>
          </a:p>
          <a:p>
            <a:r>
              <a:rPr lang="ro-RO" dirty="0"/>
              <a:t>Feed-back-ul este o oportunitate de îmbunătățire continuă, dar și o oportunitate de învățare (optimizare a procesului)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360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149-8DD4-41F3-9F22-BBBE88A3B6FC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3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F52-8240-4580-88B7-A8AD435D4132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8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98-F9CD-4E9B-BDB9-DE034B19C379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B15A-2901-4749-8404-ACAEB91D742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B365-F0D1-42CF-AB3A-4FC4E0FD0490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549-6026-4F63-86A4-CA405786287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5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6228-4E32-4C7B-BA76-F086FC9D7D17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48BA-A4AB-4FBA-9E71-98F86B5C4A45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4B65-CAF9-46E0-8C73-1B5B0C924CFB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1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AEAC-1D1C-4ABA-AE78-80356E46E350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5E1542-180C-41D5-85DE-838D47347F41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4400" dirty="0">
                <a:latin typeface="Algerian" panose="04020705040A02060702" pitchFamily="82" charset="0"/>
              </a:rPr>
              <a:t>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61B94A9-C725-BE4B-A024-76973DAF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Greșelile trebuie să nu excludă</a:t>
            </a:r>
          </a:p>
          <a:p>
            <a:r>
              <a:rPr lang="ro-RO" dirty="0">
                <a:solidFill>
                  <a:schemeClr val="tx1"/>
                </a:solidFill>
              </a:rPr>
              <a:t>Greșelile nu se iau personal</a:t>
            </a:r>
          </a:p>
          <a:p>
            <a:r>
              <a:rPr lang="ro-RO" dirty="0">
                <a:solidFill>
                  <a:schemeClr val="tx1"/>
                </a:solidFill>
              </a:rPr>
              <a:t>Nimeni nu este obligat să țină minte totul, dar trebuie să se străduiască</a:t>
            </a:r>
          </a:p>
          <a:p>
            <a:r>
              <a:rPr lang="ro-RO" dirty="0">
                <a:solidFill>
                  <a:schemeClr val="tx1"/>
                </a:solidFill>
              </a:rPr>
              <a:t>Ne asigurăm că obiectivele sunt urmărite de toată lumea</a:t>
            </a:r>
          </a:p>
          <a:p>
            <a:r>
              <a:rPr lang="ro-RO" dirty="0">
                <a:solidFill>
                  <a:schemeClr val="tx1"/>
                </a:solidFill>
              </a:rPr>
              <a:t>Pe cât este posibil, obiectivele echipei coincid cu cele personale</a:t>
            </a:r>
          </a:p>
          <a:p>
            <a:endParaRPr lang="ro-RO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DED96F7-88EE-16CD-B64A-140A15CC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conținut 8">
            <a:extLst>
              <a:ext uri="{FF2B5EF4-FFF2-40B4-BE49-F238E27FC236}">
                <a16:creationId xmlns:a16="http://schemas.microsoft.com/office/drawing/2014/main" xmlns="" id="{31A48B19-0A36-E062-008D-A7F0D76B8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Ce facem?</a:t>
            </a:r>
          </a:p>
          <a:p>
            <a:r>
              <a:rPr lang="ro-RO" dirty="0">
                <a:solidFill>
                  <a:schemeClr val="tx1"/>
                </a:solidFill>
              </a:rPr>
              <a:t>De ce facem?</a:t>
            </a:r>
          </a:p>
          <a:p>
            <a:r>
              <a:rPr lang="ro-RO" dirty="0">
                <a:solidFill>
                  <a:schemeClr val="tx1"/>
                </a:solidFill>
              </a:rPr>
              <a:t>Spre ce ne îndreptăm?</a:t>
            </a:r>
          </a:p>
          <a:p>
            <a:r>
              <a:rPr lang="ro-RO" dirty="0">
                <a:solidFill>
                  <a:schemeClr val="tx1"/>
                </a:solidFill>
              </a:rPr>
              <a:t>Cât durează până ajungem?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F777A879-3440-44EF-6E35-1A4BF603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03E59BA-0D68-4A60-0686-8F035261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C58A4100-6579-12E2-599B-8A77694E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FC2634-C167-AE83-72F9-D65F75F8D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B5A40E42-CB29-17DD-4644-552325816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5" name="Substituent conținut 21">
            <a:extLst>
              <a:ext uri="{FF2B5EF4-FFF2-40B4-BE49-F238E27FC236}">
                <a16:creationId xmlns:a16="http://schemas.microsoft.com/office/drawing/2014/main" xmlns="" id="{EDFDF9ED-7945-B44A-4B4A-9FC5192B4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1" b="93770" l="4667" r="96000">
                        <a14:foregroundMark x1="45000" y1="7541" x2="45000" y2="7541"/>
                        <a14:foregroundMark x1="48000" y1="60984" x2="48000" y2="60984"/>
                        <a14:foregroundMark x1="52556" y1="62459" x2="52556" y2="62459"/>
                        <a14:foregroundMark x1="49778" y1="61148" x2="49778" y2="61148"/>
                        <a14:foregroundMark x1="52000" y1="57869" x2="52000" y2="57869"/>
                        <a14:foregroundMark x1="56556" y1="60492" x2="56556" y2="60492"/>
                        <a14:foregroundMark x1="58667" y1="58361" x2="58667" y2="58361"/>
                        <a14:foregroundMark x1="45000" y1="61639" x2="45000" y2="61639"/>
                        <a14:foregroundMark x1="44333" y1="64098" x2="44333" y2="64098"/>
                        <a14:foregroundMark x1="50222" y1="69672" x2="50222" y2="69672"/>
                        <a14:foregroundMark x1="42667" y1="63770" x2="42667" y2="63770"/>
                        <a14:foregroundMark x1="41444" y1="59836" x2="41444" y2="59836"/>
                        <a14:foregroundMark x1="40556" y1="58361" x2="40556" y2="58361"/>
                        <a14:foregroundMark x1="43111" y1="58361" x2="43111" y2="58361"/>
                        <a14:foregroundMark x1="46000" y1="59672" x2="46000" y2="59672"/>
                        <a14:foregroundMark x1="48111" y1="58852" x2="48111" y2="58852"/>
                        <a14:foregroundMark x1="51000" y1="60164" x2="51000" y2="60164"/>
                        <a14:foregroundMark x1="53556" y1="60164" x2="53556" y2="60164"/>
                        <a14:foregroundMark x1="85333" y1="59836" x2="85333" y2="59836"/>
                        <a14:foregroundMark x1="82556" y1="61148" x2="82556" y2="61148"/>
                        <a14:foregroundMark x1="79889" y1="61475" x2="79889" y2="61475"/>
                        <a14:foregroundMark x1="83222" y1="60656" x2="83222" y2="60656"/>
                        <a14:foregroundMark x1="85889" y1="59344" x2="85889" y2="59344"/>
                        <a14:foregroundMark x1="88333" y1="58361" x2="88333" y2="58361"/>
                        <a14:foregroundMark x1="88889" y1="57049" x2="88889" y2="57049"/>
                        <a14:foregroundMark x1="91333" y1="55738" x2="91333" y2="55738"/>
                        <a14:foregroundMark x1="92556" y1="54426" x2="92556" y2="54426"/>
                        <a14:foregroundMark x1="91444" y1="52459" x2="91444" y2="52459"/>
                        <a14:foregroundMark x1="96333" y1="90984" x2="96333" y2="90984"/>
                        <a14:foregroundMark x1="84111" y1="92787" x2="84111" y2="92787"/>
                        <a14:foregroundMark x1="88667" y1="43934" x2="88667" y2="43934"/>
                        <a14:foregroundMark x1="56000" y1="61639" x2="56000" y2="61639"/>
                        <a14:foregroundMark x1="53222" y1="64262" x2="53222" y2="64262"/>
                        <a14:foregroundMark x1="8333" y1="91803" x2="8333" y2="91803"/>
                        <a14:foregroundMark x1="4667" y1="91967" x2="4667" y2="91967"/>
                        <a14:foregroundMark x1="22556" y1="93770" x2="22556" y2="93770"/>
                        <a14:foregroundMark x1="46889" y1="57377" x2="46889" y2="57377"/>
                        <a14:foregroundMark x1="41111" y1="57377" x2="41111" y2="57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61" y="2246777"/>
            <a:ext cx="3475037" cy="2355302"/>
          </a:xfrm>
          <a:prstGeom prst="rect">
            <a:avLst/>
          </a:prstGeom>
        </p:spPr>
      </p:pic>
      <p:sp>
        <p:nvSpPr>
          <p:cNvPr id="16" name="Titlu 1">
            <a:extLst>
              <a:ext uri="{FF2B5EF4-FFF2-40B4-BE49-F238E27FC236}">
                <a16:creationId xmlns:a16="http://schemas.microsoft.com/office/drawing/2014/main" xmlns="" id="{D1C09FC6-DFC1-1BB1-8FA5-DF25BA49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</p:spPr>
        <p:txBody>
          <a:bodyPr>
            <a:noAutofit/>
          </a:bodyPr>
          <a:lstStyle/>
          <a:p>
            <a:pPr algn="ctr"/>
            <a:r>
              <a:rPr lang="ro-RO" sz="34400" dirty="0"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609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>
            <a:extLst>
              <a:ext uri="{FF2B5EF4-FFF2-40B4-BE49-F238E27FC236}">
                <a16:creationId xmlns:a16="http://schemas.microsoft.com/office/drawing/2014/main" xmlns="" id="{593CC9FB-3A54-C85D-F0CC-096B6916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Ponturi pentru o stare de bine</a:t>
            </a:r>
          </a:p>
        </p:txBody>
      </p:sp>
      <p:sp>
        <p:nvSpPr>
          <p:cNvPr id="12" name="Substituent text 11">
            <a:extLst>
              <a:ext uri="{FF2B5EF4-FFF2-40B4-BE49-F238E27FC236}">
                <a16:creationId xmlns:a16="http://schemas.microsoft.com/office/drawing/2014/main" xmlns="" id="{F09D2685-8A9A-C780-B0F2-6A231380E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792314"/>
            <a:ext cx="3474720" cy="2487108"/>
          </a:xfrm>
          <a:solidFill>
            <a:srgbClr val="0B4B89"/>
          </a:solidFill>
        </p:spPr>
        <p:txBody>
          <a:bodyPr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Ce putea fi mai bun?</a:t>
            </a:r>
          </a:p>
        </p:txBody>
      </p:sp>
      <p:sp>
        <p:nvSpPr>
          <p:cNvPr id="9" name="Substituent conținut 8">
            <a:extLst>
              <a:ext uri="{FF2B5EF4-FFF2-40B4-BE49-F238E27FC236}">
                <a16:creationId xmlns:a16="http://schemas.microsoft.com/office/drawing/2014/main" xmlns="" id="{7DC9F52E-F995-DC2A-1B3D-3E250538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3578578"/>
            <a:ext cx="3474720" cy="2487108"/>
          </a:xfrm>
          <a:solidFill>
            <a:srgbClr val="EF562D"/>
          </a:solidFill>
        </p:spPr>
        <p:txBody>
          <a:bodyPr/>
          <a:lstStyle/>
          <a:p>
            <a:pPr marL="0" indent="0" algn="ctr">
              <a:buNone/>
            </a:pPr>
            <a:r>
              <a:rPr lang="ro-RO" b="1" dirty="0">
                <a:solidFill>
                  <a:schemeClr val="bg1"/>
                </a:solidFill>
              </a:rPr>
              <a:t>Feed-back-ul oferit este pozitiv</a:t>
            </a:r>
          </a:p>
        </p:txBody>
      </p:sp>
      <p:sp>
        <p:nvSpPr>
          <p:cNvPr id="13" name="Substituent text 12">
            <a:extLst>
              <a:ext uri="{FF2B5EF4-FFF2-40B4-BE49-F238E27FC236}">
                <a16:creationId xmlns:a16="http://schemas.microsoft.com/office/drawing/2014/main" xmlns="" id="{6225D3F0-0D8D-1FFD-2297-6D69BBA08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42578" y="792314"/>
            <a:ext cx="3650605" cy="2487108"/>
          </a:xfrm>
          <a:solidFill>
            <a:srgbClr val="5B7248"/>
          </a:solidFill>
        </p:spPr>
        <p:txBody>
          <a:bodyPr anchor="ctr"/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(Marile) greșeli(le) trebuie discutate cu diplomație</a:t>
            </a:r>
          </a:p>
        </p:txBody>
      </p:sp>
      <p:sp>
        <p:nvSpPr>
          <p:cNvPr id="14" name="Substituent conținut 13">
            <a:extLst>
              <a:ext uri="{FF2B5EF4-FFF2-40B4-BE49-F238E27FC236}">
                <a16:creationId xmlns:a16="http://schemas.microsoft.com/office/drawing/2014/main" xmlns="" id="{8719C24A-384B-CDBB-18D3-D339DB782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42577" y="3574332"/>
            <a:ext cx="3650605" cy="2487108"/>
          </a:xfrm>
          <a:solidFill>
            <a:srgbClr val="5587A2"/>
          </a:solidFill>
        </p:spPr>
        <p:txBody>
          <a:bodyPr/>
          <a:lstStyle/>
          <a:p>
            <a:pPr marL="0" indent="0" algn="ctr">
              <a:buNone/>
            </a:pPr>
            <a:r>
              <a:rPr lang="ro-RO" b="1" dirty="0">
                <a:solidFill>
                  <a:schemeClr val="bg1"/>
                </a:solidFill>
              </a:rPr>
              <a:t>Demonstrează o atitudine pozitivă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4AB33660-0D82-A16B-8280-3B6B4F64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B365-F0D1-42CF-AB3A-4FC4E0FD0490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79A10BFE-F147-A8B4-AE74-61ED35914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BC96976F-0E01-BEDA-987F-5FF14D5A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BD82BDB5-3BF7-2C95-AB8A-A05EB30A5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AB256A5D-B378-938A-DF8F-C8C3F3AD1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7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3CAACF0-5AC4-C6A7-BDBE-9974ED5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5881" y="1854502"/>
            <a:ext cx="5120641" cy="3148994"/>
          </a:xfrm>
        </p:spPr>
        <p:txBody>
          <a:bodyPr/>
          <a:lstStyle/>
          <a:p>
            <a:pPr algn="ctr"/>
            <a:r>
              <a:rPr lang="ro-RO" b="1" i="1" dirty="0"/>
              <a:t>Noi</a:t>
            </a:r>
            <a:r>
              <a:rPr lang="ro-RO" b="1" dirty="0"/>
              <a:t> = Rezultate mai bune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654D1C6-F3D8-2199-3803-9AD897231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7424927" cy="1855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Obiectiv general</a:t>
            </a:r>
            <a:endParaRPr lang="ro-RO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competențelor de management și de asigurare a stării de bine pentru personal și elevi prin transferul de experiențe și bune practici</a:t>
            </a:r>
            <a:endParaRPr lang="ro-R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5904B3AC-A5FD-596C-8366-25C9F8F9C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568102"/>
            <a:ext cx="7424928" cy="3421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latin typeface="+mj-lt"/>
              </a:rPr>
              <a:t>Obiective specifice</a:t>
            </a:r>
            <a:endParaRPr lang="ro-RO" dirty="0">
              <a:solidFill>
                <a:schemeClr val="tx1"/>
              </a:solidFill>
              <a:latin typeface="+mj-lt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capacității cadrelor didactice cu atribuții manageriale (șefi de catedră/ comisie, diriginți/ profesori pentru învățământul primar/ învățători) de a coordona echipele, contribuind la starea de bine a coechipierilor;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Creșterea rolului cadrelor didactice în asigurarea stării de bine în școli;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/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Împărtășirea de exemple de bună practică în domeniul asigurării stării de bine.</a:t>
            </a:r>
            <a:endParaRPr lang="ro-R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4E394100-A9A2-1CCE-D50C-F7E2E6EF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B365-F0D1-42CF-AB3A-4FC4E0FD0490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73CC69B1-E172-2DD4-755E-A8916FBF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1526C261-02C4-0337-43E8-DB66816E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D762DCED-18D7-81FD-AD18-3FAD0597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A2717817-C29E-8FBC-C1CB-6F094108C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4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6B086509-1281-468A-AAAC-1BBEDAE75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EA73850-2107-4E65-85FE-EDD3F45FC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F6ED7676-4702-B008-D55F-CC2576195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D2AB8AB1-D95C-8AE6-131F-79F7444BB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3074" name="Picture 2" descr="Secretul lucrului în echipă – PRIME Romania">
            <a:extLst>
              <a:ext uri="{FF2B5EF4-FFF2-40B4-BE49-F238E27FC236}">
                <a16:creationId xmlns:a16="http://schemas.microsoft.com/office/drawing/2014/main" xmlns="" id="{C9AA17A2-B4DC-706C-A0B1-FB1227E2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32" y="1694796"/>
            <a:ext cx="7803917" cy="34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82A0F902-D587-7C03-C101-8F34CB74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724" y="4260714"/>
            <a:ext cx="3331786" cy="1032093"/>
          </a:xfrm>
        </p:spPr>
        <p:txBody>
          <a:bodyPr anchor="ctr">
            <a:norm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Atingerea unor obiective înalte și îndepărtate</a:t>
            </a: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1B723484-3F8D-DAB8-1535-B8BFA540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>
            <a:normAutofit/>
          </a:bodyPr>
          <a:lstStyle/>
          <a:p>
            <a:r>
              <a:rPr lang="ro-RO" sz="4200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Lucrul în echipă și construirea echipei</a:t>
            </a:r>
          </a:p>
        </p:txBody>
      </p:sp>
    </p:spTree>
    <p:extLst>
      <p:ext uri="{BB962C8B-B14F-4D97-AF65-F5344CB8AC3E}">
        <p14:creationId xmlns:p14="http://schemas.microsoft.com/office/powerpoint/2010/main" val="6565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Orice activitate de succes începe cu...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CF91F47-575F-2882-1CB9-04DBBF08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Enero diametru 6.3 cm violet la CEL.ro">
            <a:extLst>
              <a:ext uri="{FF2B5EF4-FFF2-40B4-BE49-F238E27FC236}">
                <a16:creationId xmlns:a16="http://schemas.microsoft.com/office/drawing/2014/main" xmlns="" id="{6546D9EF-880B-ADE7-EBFC-33DCB6342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17" y="468669"/>
            <a:ext cx="5911518" cy="5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0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tăText 22">
            <a:extLst>
              <a:ext uri="{FF2B5EF4-FFF2-40B4-BE49-F238E27FC236}">
                <a16:creationId xmlns:a16="http://schemas.microsoft.com/office/drawing/2014/main" xmlns="" id="{4E80E7DA-D8BC-4037-CA4F-E67D09E22CDD}"/>
              </a:ext>
            </a:extLst>
          </p:cNvPr>
          <p:cNvSpPr txBox="1"/>
          <p:nvPr/>
        </p:nvSpPr>
        <p:spPr>
          <a:xfrm>
            <a:off x="399672" y="731383"/>
            <a:ext cx="29982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44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8" name="Substituent text 7">
            <a:extLst>
              <a:ext uri="{FF2B5EF4-FFF2-40B4-BE49-F238E27FC236}">
                <a16:creationId xmlns:a16="http://schemas.microsoft.com/office/drawing/2014/main" xmlns="" id="{3B604C32-D837-0738-8ED5-DEE0F5FA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1023586"/>
            <a:ext cx="7425271" cy="807720"/>
          </a:xfrm>
        </p:spPr>
        <p:txBody>
          <a:bodyPr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+mj-lt"/>
              </a:rPr>
              <a:t>Ați fost un grup sau o echipă?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95BC0B5-7B91-D4B9-2A24-FF16AABD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7ABF27BB-A981-CCDF-8C0A-3AF24248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BCDE6485-5D68-884E-B87E-8EA15036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Substituent conținut 13" descr="O imagine care conține jucărie, păpușă&#10;&#10;Descriere generată automat">
            <a:extLst>
              <a:ext uri="{FF2B5EF4-FFF2-40B4-BE49-F238E27FC236}">
                <a16:creationId xmlns:a16="http://schemas.microsoft.com/office/drawing/2014/main" xmlns="" id="{6C0D6D56-F90C-6366-F80F-99FC42679A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584496"/>
            <a:ext cx="3475038" cy="2716121"/>
          </a:xfrm>
        </p:spPr>
      </p:pic>
      <p:pic>
        <p:nvPicPr>
          <p:cNvPr id="22" name="Substituent conținut 21">
            <a:extLst>
              <a:ext uri="{FF2B5EF4-FFF2-40B4-BE49-F238E27FC236}">
                <a16:creationId xmlns:a16="http://schemas.microsoft.com/office/drawing/2014/main" xmlns="" id="{7DF16281-8AA1-6EE4-68CF-9CAF302A91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1" b="93770" l="4667" r="96000">
                        <a14:foregroundMark x1="45000" y1="7541" x2="45000" y2="7541"/>
                        <a14:foregroundMark x1="48000" y1="60984" x2="48000" y2="60984"/>
                        <a14:foregroundMark x1="52556" y1="62459" x2="52556" y2="62459"/>
                        <a14:foregroundMark x1="49778" y1="61148" x2="49778" y2="61148"/>
                        <a14:foregroundMark x1="52000" y1="57869" x2="52000" y2="57869"/>
                        <a14:foregroundMark x1="56556" y1="60492" x2="56556" y2="60492"/>
                        <a14:foregroundMark x1="58667" y1="58361" x2="58667" y2="58361"/>
                        <a14:foregroundMark x1="45000" y1="61639" x2="45000" y2="61639"/>
                        <a14:foregroundMark x1="44333" y1="64098" x2="44333" y2="64098"/>
                        <a14:foregroundMark x1="50222" y1="69672" x2="50222" y2="69672"/>
                        <a14:foregroundMark x1="42667" y1="63770" x2="42667" y2="63770"/>
                        <a14:foregroundMark x1="41444" y1="59836" x2="41444" y2="59836"/>
                        <a14:foregroundMark x1="40556" y1="58361" x2="40556" y2="58361"/>
                        <a14:foregroundMark x1="43111" y1="58361" x2="43111" y2="58361"/>
                        <a14:foregroundMark x1="46000" y1="59672" x2="46000" y2="59672"/>
                        <a14:foregroundMark x1="48111" y1="58852" x2="48111" y2="58852"/>
                        <a14:foregroundMark x1="51000" y1="60164" x2="51000" y2="60164"/>
                        <a14:foregroundMark x1="53556" y1="60164" x2="53556" y2="60164"/>
                        <a14:foregroundMark x1="85333" y1="59836" x2="85333" y2="59836"/>
                        <a14:foregroundMark x1="82556" y1="61148" x2="82556" y2="61148"/>
                        <a14:foregroundMark x1="79889" y1="61475" x2="79889" y2="61475"/>
                        <a14:foregroundMark x1="83222" y1="60656" x2="83222" y2="60656"/>
                        <a14:foregroundMark x1="85889" y1="59344" x2="85889" y2="59344"/>
                        <a14:foregroundMark x1="88333" y1="58361" x2="88333" y2="58361"/>
                        <a14:foregroundMark x1="88889" y1="57049" x2="88889" y2="57049"/>
                        <a14:foregroundMark x1="91333" y1="55738" x2="91333" y2="55738"/>
                        <a14:foregroundMark x1="92556" y1="54426" x2="92556" y2="54426"/>
                        <a14:foregroundMark x1="91444" y1="52459" x2="91444" y2="52459"/>
                        <a14:foregroundMark x1="96333" y1="90984" x2="96333" y2="90984"/>
                        <a14:foregroundMark x1="84111" y1="92787" x2="84111" y2="92787"/>
                        <a14:foregroundMark x1="88667" y1="43934" x2="88667" y2="43934"/>
                        <a14:foregroundMark x1="56000" y1="61639" x2="56000" y2="61639"/>
                        <a14:foregroundMark x1="53222" y1="64262" x2="53222" y2="64262"/>
                        <a14:foregroundMark x1="8333" y1="91803" x2="8333" y2="91803"/>
                        <a14:foregroundMark x1="4667" y1="91967" x2="4667" y2="91967"/>
                        <a14:foregroundMark x1="22556" y1="93770" x2="22556" y2="93770"/>
                        <a14:foregroundMark x1="46889" y1="57377" x2="46889" y2="57377"/>
                        <a14:foregroundMark x1="41111" y1="57377" x2="41111" y2="57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59" y="2584496"/>
            <a:ext cx="4007393" cy="2716121"/>
          </a:xfrm>
        </p:spPr>
      </p:pic>
      <p:pic>
        <p:nvPicPr>
          <p:cNvPr id="26" name="Imagine 25">
            <a:extLst>
              <a:ext uri="{FF2B5EF4-FFF2-40B4-BE49-F238E27FC236}">
                <a16:creationId xmlns:a16="http://schemas.microsoft.com/office/drawing/2014/main" xmlns="" id="{76D7D948-721E-97B3-8712-4C11B29511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xmlns="" id="{CEF7D656-3635-D389-DC84-25C287621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0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u 14">
            <a:extLst>
              <a:ext uri="{FF2B5EF4-FFF2-40B4-BE49-F238E27FC236}">
                <a16:creationId xmlns:a16="http://schemas.microsoft.com/office/drawing/2014/main" xmlns="" id="{4546E0B1-1BD1-F8F7-C19C-79EA92284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996072"/>
            <a:ext cx="3220044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440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16" name="Substituent text 15">
            <a:extLst>
              <a:ext uri="{FF2B5EF4-FFF2-40B4-BE49-F238E27FC236}">
                <a16:creationId xmlns:a16="http://schemas.microsoft.com/office/drawing/2014/main" xmlns="" id="{C453A3FF-2AC9-48B8-7492-85CBB119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1" y="1023586"/>
            <a:ext cx="7425563" cy="807720"/>
          </a:xfrm>
        </p:spPr>
        <p:txBody>
          <a:bodyPr anchor="ctr"/>
          <a:lstStyle/>
          <a:p>
            <a:pPr algn="ctr"/>
            <a:r>
              <a:rPr lang="ro-RO" dirty="0">
                <a:solidFill>
                  <a:schemeClr val="tx1"/>
                </a:solidFill>
                <a:latin typeface="+mj-lt"/>
              </a:rPr>
              <a:t>Ce poate influența dinamica echipei?</a:t>
            </a:r>
          </a:p>
        </p:txBody>
      </p:sp>
      <p:pic>
        <p:nvPicPr>
          <p:cNvPr id="12" name="Substituent conținut 21">
            <a:extLst>
              <a:ext uri="{FF2B5EF4-FFF2-40B4-BE49-F238E27FC236}">
                <a16:creationId xmlns:a16="http://schemas.microsoft.com/office/drawing/2014/main" xmlns="" id="{3B1F6C47-920F-A9CF-436A-1255786B6E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1" b="93770" l="4667" r="96000">
                        <a14:foregroundMark x1="45000" y1="7541" x2="45000" y2="7541"/>
                        <a14:foregroundMark x1="48000" y1="60984" x2="48000" y2="60984"/>
                        <a14:foregroundMark x1="52556" y1="62459" x2="52556" y2="62459"/>
                        <a14:foregroundMark x1="49778" y1="61148" x2="49778" y2="61148"/>
                        <a14:foregroundMark x1="52000" y1="57869" x2="52000" y2="57869"/>
                        <a14:foregroundMark x1="56556" y1="60492" x2="56556" y2="60492"/>
                        <a14:foregroundMark x1="58667" y1="58361" x2="58667" y2="58361"/>
                        <a14:foregroundMark x1="45000" y1="61639" x2="45000" y2="61639"/>
                        <a14:foregroundMark x1="44333" y1="64098" x2="44333" y2="64098"/>
                        <a14:foregroundMark x1="50222" y1="69672" x2="50222" y2="69672"/>
                        <a14:foregroundMark x1="42667" y1="63770" x2="42667" y2="63770"/>
                        <a14:foregroundMark x1="41444" y1="59836" x2="41444" y2="59836"/>
                        <a14:foregroundMark x1="40556" y1="58361" x2="40556" y2="58361"/>
                        <a14:foregroundMark x1="43111" y1="58361" x2="43111" y2="58361"/>
                        <a14:foregroundMark x1="46000" y1="59672" x2="46000" y2="59672"/>
                        <a14:foregroundMark x1="48111" y1="58852" x2="48111" y2="58852"/>
                        <a14:foregroundMark x1="51000" y1="60164" x2="51000" y2="60164"/>
                        <a14:foregroundMark x1="53556" y1="60164" x2="53556" y2="60164"/>
                        <a14:foregroundMark x1="85333" y1="59836" x2="85333" y2="59836"/>
                        <a14:foregroundMark x1="82556" y1="61148" x2="82556" y2="61148"/>
                        <a14:foregroundMark x1="79889" y1="61475" x2="79889" y2="61475"/>
                        <a14:foregroundMark x1="83222" y1="60656" x2="83222" y2="60656"/>
                        <a14:foregroundMark x1="85889" y1="59344" x2="85889" y2="59344"/>
                        <a14:foregroundMark x1="88333" y1="58361" x2="88333" y2="58361"/>
                        <a14:foregroundMark x1="88889" y1="57049" x2="88889" y2="57049"/>
                        <a14:foregroundMark x1="91333" y1="55738" x2="91333" y2="55738"/>
                        <a14:foregroundMark x1="92556" y1="54426" x2="92556" y2="54426"/>
                        <a14:foregroundMark x1="91444" y1="52459" x2="91444" y2="52459"/>
                        <a14:foregroundMark x1="96333" y1="90984" x2="96333" y2="90984"/>
                        <a14:foregroundMark x1="84111" y1="92787" x2="84111" y2="92787"/>
                        <a14:foregroundMark x1="88667" y1="43934" x2="88667" y2="43934"/>
                        <a14:foregroundMark x1="56000" y1="61639" x2="56000" y2="61639"/>
                        <a14:foregroundMark x1="53222" y1="64262" x2="53222" y2="64262"/>
                        <a14:foregroundMark x1="8333" y1="91803" x2="8333" y2="91803"/>
                        <a14:foregroundMark x1="4667" y1="91967" x2="4667" y2="91967"/>
                        <a14:foregroundMark x1="22556" y1="93770" x2="22556" y2="93770"/>
                        <a14:foregroundMark x1="46889" y1="57377" x2="46889" y2="57377"/>
                        <a14:foregroundMark x1="41111" y1="57377" x2="41111" y2="57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8" y="1891332"/>
            <a:ext cx="5970430" cy="4046624"/>
          </a:xfrm>
        </p:spPr>
      </p:pic>
      <p:sp>
        <p:nvSpPr>
          <p:cNvPr id="7" name="Substituent dată 6">
            <a:extLst>
              <a:ext uri="{FF2B5EF4-FFF2-40B4-BE49-F238E27FC236}">
                <a16:creationId xmlns:a16="http://schemas.microsoft.com/office/drawing/2014/main" xmlns="" id="{893FCAA1-BA29-DB25-E9E1-95112EAA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E549-6026-4F63-86A4-CA405786287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xmlns="" id="{B268A3E6-BF7F-171E-8C68-5D4630BC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Starea de bine ca politică de management | </a:t>
            </a:r>
            <a:r>
              <a:rPr lang="ro-RO" dirty="0" err="1"/>
              <a:t>Worksop</a:t>
            </a:r>
            <a:endParaRPr lang="ro-RO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xmlns="" id="{11799128-F696-4D0E-7B8C-63093186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3" name="Imagine 22">
            <a:extLst>
              <a:ext uri="{FF2B5EF4-FFF2-40B4-BE49-F238E27FC236}">
                <a16:creationId xmlns:a16="http://schemas.microsoft.com/office/drawing/2014/main" xmlns="" id="{52A796D0-8980-434E-D0D1-8DDB36CAB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27" y="1467124"/>
            <a:ext cx="3777843" cy="4718869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xmlns="" id="{72031F68-A452-C30B-A4AB-789E6043F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78" y="1831306"/>
            <a:ext cx="1709101" cy="1709101"/>
          </a:xfrm>
          <a:prstGeom prst="rect">
            <a:avLst/>
          </a:prstGeom>
        </p:spPr>
      </p:pic>
      <p:pic>
        <p:nvPicPr>
          <p:cNvPr id="26" name="Imagine 25">
            <a:extLst>
              <a:ext uri="{FF2B5EF4-FFF2-40B4-BE49-F238E27FC236}">
                <a16:creationId xmlns:a16="http://schemas.microsoft.com/office/drawing/2014/main" xmlns="" id="{08C90990-AA54-0D5E-471F-5277A93234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xmlns="" id="{B0195F7D-293B-31C6-C392-D73586FBBE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3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E80076D-D3C2-B387-B3C9-DC56754B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trebuie să facem ca o echipă să funcționeze?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BAC243D4-8A60-07F0-AFB9-8038D499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Comunicăm ideile</a:t>
            </a:r>
          </a:p>
          <a:p>
            <a:r>
              <a:rPr lang="ro-RO" dirty="0">
                <a:solidFill>
                  <a:schemeClr val="tx1"/>
                </a:solidFill>
              </a:rPr>
              <a:t>Respectăm și ascultăm</a:t>
            </a:r>
          </a:p>
          <a:p>
            <a:r>
              <a:rPr lang="ro-RO" dirty="0">
                <a:solidFill>
                  <a:schemeClr val="tx1"/>
                </a:solidFill>
              </a:rPr>
              <a:t>Provocăm </a:t>
            </a:r>
            <a:r>
              <a:rPr lang="ro-RO" b="1" i="1" dirty="0">
                <a:solidFill>
                  <a:schemeClr val="tx1"/>
                </a:solidFill>
              </a:rPr>
              <a:t>schimbarea în bine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D9AF925-861F-940E-C880-228FAFA6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0E598E9-06B4-E3AA-E225-680CFAD8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ECCEBEFF-B5EE-D273-99B9-6709D68E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E5660AA8-D6F5-F4BC-935B-116B4A58D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63EF3A4E-B97A-2BE2-068C-EC08AF4A8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F16FC7D5-97C0-227C-6F11-F28F9FE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Implicarea celor care nu colaborează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xmlns="" id="{62283CFD-C255-2B80-E190-B8E1CEDFE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32108"/>
              </p:ext>
            </p:extLst>
          </p:nvPr>
        </p:nvGraphicFramePr>
        <p:xfrm>
          <a:off x="3869268" y="678688"/>
          <a:ext cx="73152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62">
                  <a:extLst>
                    <a:ext uri="{9D8B030D-6E8A-4147-A177-3AD203B41FA5}">
                      <a16:colId xmlns:a16="http://schemas.microsoft.com/office/drawing/2014/main" xmlns="" val="1782545790"/>
                    </a:ext>
                  </a:extLst>
                </a:gridCol>
                <a:gridCol w="5697538">
                  <a:extLst>
                    <a:ext uri="{9D8B030D-6E8A-4147-A177-3AD203B41FA5}">
                      <a16:colId xmlns:a16="http://schemas.microsoft.com/office/drawing/2014/main" xmlns="" val="901187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>
                          <a:latin typeface="+mj-lt"/>
                        </a:rPr>
                        <a:t>De 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latin typeface="+mj-lt"/>
                        </a:rPr>
                        <a:t>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905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se consideră important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dăm sarcini și îl sprijinim</a:t>
                      </a:r>
                    </a:p>
                    <a:p>
                      <a:r>
                        <a:rPr lang="ro-RO" dirty="0"/>
                        <a:t>Îi cerem să lucreze cu persoane pe care le agreează</a:t>
                      </a:r>
                    </a:p>
                    <a:p>
                      <a:r>
                        <a:rPr lang="ro-RO" dirty="0"/>
                        <a:t>Îi oferim suport și motivație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4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împărtășește ideea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Verificăm motivele</a:t>
                      </a:r>
                    </a:p>
                    <a:p>
                      <a:r>
                        <a:rPr lang="ro-RO" dirty="0"/>
                        <a:t>Încercăm să convingem (prezentăm avantajele) </a:t>
                      </a:r>
                    </a:p>
                    <a:p>
                      <a:r>
                        <a:rPr lang="ro-RO" dirty="0"/>
                        <a:t>Îi propunem să își asume altceva</a:t>
                      </a:r>
                    </a:p>
                    <a:p>
                      <a:r>
                        <a:rPr lang="ro-RO" dirty="0"/>
                        <a:t>Îi cerem idei mai bune</a:t>
                      </a:r>
                    </a:p>
                    <a:p>
                      <a:r>
                        <a:rPr lang="ro-RO" dirty="0"/>
                        <a:t>Creăm obiective mai mici (segmentăm pașii)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80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are încredere în sine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repartizăm sarcini pe care și le asumă ca fiind accesibile</a:t>
                      </a:r>
                    </a:p>
                    <a:p>
                      <a:r>
                        <a:rPr lang="ro-RO" dirty="0"/>
                        <a:t>Monitorizăm activitatea și oferim suport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797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îi place echipa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schimbăm echipa</a:t>
                      </a:r>
                    </a:p>
                    <a:p>
                      <a:r>
                        <a:rPr lang="ro-RO" dirty="0"/>
                        <a:t>Îi atribuim sarcini individuale, pentru o vreme</a:t>
                      </a:r>
                    </a:p>
                    <a:p>
                      <a:r>
                        <a:rPr lang="ro-RO" dirty="0"/>
                        <a:t>Comunicăm asertiv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42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o-RO" dirty="0"/>
                        <a:t>Nu știe cum să facă/ ce are de făcut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Îi oferim posibilitatea să învețe despre ce are de făcut</a:t>
                      </a:r>
                    </a:p>
                    <a:p>
                      <a:r>
                        <a:rPr lang="ro-RO" dirty="0"/>
                        <a:t>Îi facilităm înțelegerea sarcinilor</a:t>
                      </a:r>
                    </a:p>
                    <a:p>
                      <a:r>
                        <a:rPr lang="ro-RO" dirty="0"/>
                        <a:t>Căutăm soluții problemelor/ obiecțiilor pe care le ridică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007057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B81FEF3D-4C03-E7FD-853D-E782A625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1C28-F407-4BAE-BE6C-6769065F48AD}" type="datetime8">
              <a:rPr lang="ro-RO" smtClean="0"/>
              <a:t>19.11.2023 12:16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807509FF-5425-75A1-6EF2-299A7BE7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6DC931EC-7347-3770-6F5C-6D9EF771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B924FFA6-F6AE-60D8-75C2-7A96CC1EB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9AB05A66-53A3-AAF7-C73F-CD7AE93A5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2C94F18C-80BA-F9DC-1E91-9C36103C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o-RO" spc="-100" dirty="0"/>
              <a:t>Liderul</a:t>
            </a:r>
            <a:endParaRPr lang="en-US" spc="-1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70711CA-A4C7-74D1-BBB4-892ACFF7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0" y="864108"/>
            <a:ext cx="773006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600" dirty="0">
                <a:solidFill>
                  <a:schemeClr val="tx1"/>
                </a:solidFill>
              </a:rPr>
              <a:t>nu îndepărtează, ci motivează!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FACF9626-33B0-64C9-A538-0283BC19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ED429917-8BE1-47BF-A23B-DAC8A6053D85}" type="datetime8">
              <a:rPr lang="en-US" kern="1200" dirty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11/19/2023 12:16 PM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0E59ADBA-9253-5ED0-D5BB-08B3219D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Starea de bine ca politică de management | Worksop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736FD660-7119-F8CC-C00B-F6B384A2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D8A8A1B-4E1E-43EF-8A39-7D4A3879B941}" type="slidenum">
              <a:rPr lang="en-US" b="1" kern="1200" dirty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>
              <a:latin typeface="+mn-lt"/>
              <a:ea typeface="+mn-ea"/>
              <a:cs typeface="+mn-cs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26881791-19E8-099D-B4D1-6656B41CC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4700BDAE-7365-2BF1-83C9-60DA33DEF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7020"/>
      </p:ext>
    </p:extLst>
  </p:cSld>
  <p:clrMapOvr>
    <a:masterClrMapping/>
  </p:clrMapOvr>
</p:sld>
</file>

<file path=ppt/theme/theme1.xml><?xml version="1.0" encoding="utf-8"?>
<a:theme xmlns:a="http://schemas.openxmlformats.org/drawingml/2006/main" name="Cadru">
  <a:themeElements>
    <a:clrScheme name="Particularizare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99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u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u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TM03457475[[fn=Cadru]]</Template>
  <TotalTime>522</TotalTime>
  <Words>769</Words>
  <Application>Microsoft Office PowerPoint</Application>
  <PresentationFormat>Widescreen</PresentationFormat>
  <Paragraphs>127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Calibri</vt:lpstr>
      <vt:lpstr>Corbel</vt:lpstr>
      <vt:lpstr>Times New Roman</vt:lpstr>
      <vt:lpstr>Wingdings 2</vt:lpstr>
      <vt:lpstr>Cadru</vt:lpstr>
      <vt:lpstr>Starea de bine ca politică de management</vt:lpstr>
      <vt:lpstr>Noi = Rezultate mai bune</vt:lpstr>
      <vt:lpstr>Lucrul în echipă și construirea echipei</vt:lpstr>
      <vt:lpstr>Orice activitate de succes începe cu...</vt:lpstr>
      <vt:lpstr>PowerPoint Presentation</vt:lpstr>
      <vt:lpstr>?</vt:lpstr>
      <vt:lpstr>Ce trebuie să facem ca o echipă să funcționeze?</vt:lpstr>
      <vt:lpstr>Implicarea celor care nu colaborează</vt:lpstr>
      <vt:lpstr>Liderul</vt:lpstr>
      <vt:lpstr>!</vt:lpstr>
      <vt:lpstr>!</vt:lpstr>
      <vt:lpstr>Ponturi pentru o stare de bine</vt:lpstr>
      <vt:lpstr>Starea de bine ca politică de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Starea de bine ca politică de management</dc:title>
  <dc:creator>Marian Dobrescu</dc:creator>
  <cp:lastModifiedBy>mihaela</cp:lastModifiedBy>
  <cp:revision>8</cp:revision>
  <dcterms:created xsi:type="dcterms:W3CDTF">2022-11-06T14:31:55Z</dcterms:created>
  <dcterms:modified xsi:type="dcterms:W3CDTF">2023-11-19T10:16:57Z</dcterms:modified>
</cp:coreProperties>
</file>